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90" r:id="rId5"/>
    <p:sldId id="278" r:id="rId6"/>
    <p:sldId id="292" r:id="rId7"/>
    <p:sldId id="293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4/13/23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5522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</a:t>
            </a:r>
            <a:r>
              <a:rPr lang="en-US" sz="900" kern="120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© 2023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perfecto.io/perfecto-help/content/perfecto/automation-testing/execute_proprietary_functions.h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Perfecto Extensions to Appium &amp; Selenium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Perfecto Extensions to Appium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315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Introducing Perfecto extensions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384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Inserting Perfecto commands into tests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Perfecto Extensions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6" y="1421093"/>
            <a:ext cx="9159606" cy="4657725"/>
          </a:xfrm>
        </p:spPr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Perfecto offers complete support of all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         Appium &amp; Selenium commands.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These commands are built into the driver created at runtime</a:t>
            </a:r>
            <a:r>
              <a:rPr lang="en-US" dirty="0">
                <a:latin typeface="Calibri" panose="020F0502020204030204" pitchFamily="34" charset="0"/>
              </a:rPr>
              <a:t>. In the code it looks like this: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>
                <a:solidFill>
                  <a:srgbClr val="9876AA"/>
                </a:solidFill>
              </a:rPr>
              <a:t>loginlNativeButton</a:t>
            </a:r>
            <a:r>
              <a:rPr lang="en-US" sz="1800" dirty="0" err="1"/>
              <a:t>.click</a:t>
            </a:r>
            <a:r>
              <a:rPr lang="en-US" sz="1800" dirty="0"/>
              <a:t>()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 err="1"/>
              <a:t>QAFExtendedWebElement</a:t>
            </a:r>
            <a:r>
              <a:rPr lang="en-US" sz="1800" dirty="0"/>
              <a:t> </a:t>
            </a:r>
            <a:r>
              <a:rPr lang="en-US" sz="1800" dirty="0" err="1"/>
              <a:t>ele</a:t>
            </a:r>
            <a:r>
              <a:rPr lang="en-US" sz="1800" dirty="0"/>
              <a:t> = </a:t>
            </a:r>
            <a:r>
              <a:rPr lang="en-US" sz="1800" dirty="0">
                <a:solidFill>
                  <a:srgbClr val="CC7832"/>
                </a:solidFill>
              </a:rPr>
              <a:t>new </a:t>
            </a:r>
            <a:r>
              <a:rPr lang="en-US" sz="1800" dirty="0" err="1"/>
              <a:t>QAFExtendedWebElement</a:t>
            </a:r>
            <a:r>
              <a:rPr lang="en-US" sz="1800" dirty="0"/>
              <a:t>(</a:t>
            </a:r>
            <a:r>
              <a:rPr lang="en-US" sz="1800" dirty="0" err="1"/>
              <a:t>By.</a:t>
            </a:r>
            <a:r>
              <a:rPr lang="en-US" sz="1800" i="1" dirty="0" err="1"/>
              <a:t>xpath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6A8759"/>
                </a:solidFill>
              </a:rPr>
              <a:t>"//*[@label='OK']"</a:t>
            </a:r>
            <a:r>
              <a:rPr lang="en-US" sz="1800" dirty="0"/>
              <a:t>))</a:t>
            </a:r>
            <a:r>
              <a:rPr lang="en-US" sz="1800" dirty="0">
                <a:solidFill>
                  <a:srgbClr val="CC7832"/>
                </a:solidFill>
              </a:rPr>
              <a:t>;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effectLst/>
                <a:latin typeface="Calibri" panose="020F0502020204030204" pitchFamily="34" charset="0"/>
              </a:rPr>
              <a:t>All the</a:t>
            </a:r>
            <a:r>
              <a:rPr lang="en-US" sz="2000" dirty="0">
                <a:latin typeface="Calibri" panose="020F0502020204030204" pitchFamily="34" charset="0"/>
              </a:rPr>
              <a:t>se commands can be accessed from the driver object </a:t>
            </a: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Perfecto Extensions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3D8C38E-D458-CB4B-9163-E21412F74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847" y="0"/>
            <a:ext cx="5546500" cy="25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Perfecto commands into tests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IL" dirty="0"/>
              <a:t>Perfecto also provides a wide range of propriatey commands. These commands can be used through the executeScript method in Selenium. </a:t>
            </a:r>
          </a:p>
          <a:p>
            <a:r>
              <a:rPr lang="en-IL" dirty="0"/>
              <a:t>We will look at these commands today and see how to use them in our code </a:t>
            </a:r>
          </a:p>
          <a:p>
            <a:r>
              <a:rPr lang="en-IL" dirty="0"/>
              <a:t>Commands list - </a:t>
            </a:r>
            <a:r>
              <a:rPr lang="en-US" dirty="0">
                <a:hlinkClick r:id="rId2"/>
              </a:rPr>
              <a:t>https://help.perfecto.io/perfecto-help/content/perfecto/automation-testing/execute_proprietary_functions.htm</a:t>
            </a:r>
            <a:r>
              <a:rPr lang="en-US" dirty="0"/>
              <a:t> </a:t>
            </a:r>
          </a:p>
          <a:p>
            <a:r>
              <a:rPr lang="en-US" dirty="0"/>
              <a:t>Let’s go over the list – keep your eye open for commands that could be relevant to your requirements. </a:t>
            </a:r>
            <a:endParaRPr lang="en-IL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Proprietary Commands</a:t>
            </a:r>
          </a:p>
        </p:txBody>
      </p:sp>
    </p:spTree>
    <p:extLst>
      <p:ext uri="{BB962C8B-B14F-4D97-AF65-F5344CB8AC3E}">
        <p14:creationId xmlns:p14="http://schemas.microsoft.com/office/powerpoint/2010/main" val="372098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CB3C3A-1441-5649-8A46-1D1E44BC39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1663" y="1215031"/>
            <a:ext cx="7910967" cy="4657725"/>
          </a:xfrm>
        </p:spPr>
        <p:txBody>
          <a:bodyPr>
            <a:normAutofit/>
          </a:bodyPr>
          <a:lstStyle/>
          <a:p>
            <a:r>
              <a:rPr lang="en-US" dirty="0"/>
              <a:t>Inside Cucumber feature</a:t>
            </a:r>
          </a:p>
          <a:p>
            <a:pPr lvl="1"/>
            <a:r>
              <a:rPr lang="en-US" dirty="0"/>
              <a:t>Many commands are already implemented </a:t>
            </a:r>
          </a:p>
          <a:p>
            <a:pPr lvl="1"/>
            <a:r>
              <a:rPr lang="en-US" dirty="0"/>
              <a:t>View the auto-complete inside the feature file to view </a:t>
            </a:r>
          </a:p>
          <a:p>
            <a:r>
              <a:rPr lang="en-US" dirty="0"/>
              <a:t>Inside custom Java step </a:t>
            </a:r>
          </a:p>
          <a:p>
            <a:pPr lvl="1"/>
            <a:r>
              <a:rPr lang="en-US" dirty="0"/>
              <a:t>We can add any command we need into our Java code.</a:t>
            </a:r>
          </a:p>
          <a:p>
            <a:pPr lvl="1"/>
            <a:r>
              <a:rPr lang="en-US" dirty="0"/>
              <a:t>The flow is similar to all commands</a:t>
            </a:r>
          </a:p>
          <a:p>
            <a:pPr lvl="1"/>
            <a:endParaRPr lang="en-US" dirty="0"/>
          </a:p>
          <a:p>
            <a:r>
              <a:rPr lang="en-US" dirty="0"/>
              <a:t>Find the needed command</a:t>
            </a:r>
          </a:p>
          <a:p>
            <a:pPr lvl="1"/>
            <a:r>
              <a:rPr lang="en-US" dirty="0"/>
              <a:t>Copy the Java sample</a:t>
            </a:r>
          </a:p>
          <a:p>
            <a:pPr lvl="1"/>
            <a:r>
              <a:rPr lang="en-US" dirty="0"/>
              <a:t>Edit the parameters as needed </a:t>
            </a:r>
          </a:p>
          <a:p>
            <a:pPr lvl="1"/>
            <a:r>
              <a:rPr lang="en-US" dirty="0"/>
              <a:t>Execute </a:t>
            </a:r>
          </a:p>
          <a:p>
            <a:pPr lvl="1"/>
            <a:r>
              <a:rPr lang="en-US" dirty="0"/>
              <a:t>Commands all use the </a:t>
            </a:r>
            <a:r>
              <a:rPr lang="en-US" dirty="0" err="1"/>
              <a:t>hashmap</a:t>
            </a:r>
            <a:r>
              <a:rPr lang="en-US" dirty="0"/>
              <a:t> to collate the params and the </a:t>
            </a:r>
            <a:r>
              <a:rPr lang="en-US" dirty="0" err="1"/>
              <a:t>executeScript</a:t>
            </a:r>
            <a:r>
              <a:rPr lang="en-US" dirty="0"/>
              <a:t> to run </a:t>
            </a:r>
          </a:p>
          <a:p>
            <a:endParaRPr lang="en-IL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867482-CF6A-E14E-A534-BD2866B6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Using Perfecto commands in our tests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92906B7-38B8-1E44-B811-7EEFF910C40C}"/>
              </a:ext>
            </a:extLst>
          </p:cNvPr>
          <p:cNvSpPr txBox="1">
            <a:spLocks/>
          </p:cNvSpPr>
          <p:nvPr/>
        </p:nvSpPr>
        <p:spPr>
          <a:xfrm>
            <a:off x="6115505" y="3429000"/>
            <a:ext cx="5020613" cy="15574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Map&lt;String</a:t>
            </a:r>
            <a:r>
              <a:rPr lang="en-US" dirty="0">
                <a:solidFill>
                  <a:srgbClr val="CC7832"/>
                </a:solidFill>
              </a:rPr>
              <a:t>, </a:t>
            </a:r>
            <a:r>
              <a:rPr lang="en-US" dirty="0"/>
              <a:t>Object&gt; params = </a:t>
            </a:r>
            <a:r>
              <a:rPr lang="en-US" dirty="0">
                <a:solidFill>
                  <a:srgbClr val="CC7832"/>
                </a:solidFill>
              </a:rPr>
              <a:t>new </a:t>
            </a:r>
            <a:r>
              <a:rPr lang="en-US" dirty="0"/>
              <a:t>HashMap&lt;&gt;()</a:t>
            </a:r>
            <a:r>
              <a:rPr lang="en-US" dirty="0">
                <a:solidFill>
                  <a:srgbClr val="CC7832"/>
                </a:solidFill>
              </a:rPr>
              <a:t>;</a:t>
            </a:r>
            <a:br>
              <a:rPr lang="en-US" dirty="0">
                <a:solidFill>
                  <a:srgbClr val="CC7832"/>
                </a:solidFill>
              </a:rPr>
            </a:br>
            <a:r>
              <a:rPr lang="en-US" dirty="0" err="1"/>
              <a:t>params.put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</a:rPr>
              <a:t>"content"</a:t>
            </a:r>
            <a:r>
              <a:rPr lang="en-US" dirty="0">
                <a:solidFill>
                  <a:srgbClr val="CC7832"/>
                </a:solidFill>
              </a:rPr>
              <a:t>, </a:t>
            </a:r>
            <a:r>
              <a:rPr lang="en-US" dirty="0">
                <a:solidFill>
                  <a:srgbClr val="6A8759"/>
                </a:solidFill>
              </a:rPr>
              <a:t>"Email"</a:t>
            </a:r>
            <a:r>
              <a:rPr lang="en-US" dirty="0"/>
              <a:t>)</a:t>
            </a:r>
            <a:r>
              <a:rPr lang="en-US" dirty="0">
                <a:solidFill>
                  <a:srgbClr val="CC7832"/>
                </a:solidFill>
              </a:rPr>
              <a:t>;</a:t>
            </a:r>
            <a:br>
              <a:rPr lang="en-US" dirty="0">
                <a:solidFill>
                  <a:srgbClr val="CC7832"/>
                </a:solidFill>
              </a:rPr>
            </a:br>
            <a:r>
              <a:rPr lang="en-US" dirty="0" err="1"/>
              <a:t>params.put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</a:rPr>
              <a:t>"timeout"</a:t>
            </a:r>
            <a:r>
              <a:rPr lang="en-US" dirty="0">
                <a:solidFill>
                  <a:srgbClr val="CC7832"/>
                </a:solidFill>
              </a:rPr>
              <a:t>, </a:t>
            </a:r>
            <a:r>
              <a:rPr lang="en-US" dirty="0">
                <a:solidFill>
                  <a:srgbClr val="6A8759"/>
                </a:solidFill>
              </a:rPr>
              <a:t>"15"</a:t>
            </a:r>
            <a:r>
              <a:rPr lang="en-US" dirty="0"/>
              <a:t>)</a:t>
            </a:r>
            <a:r>
              <a:rPr lang="en-US" dirty="0">
                <a:solidFill>
                  <a:srgbClr val="CC7832"/>
                </a:solidFill>
              </a:rPr>
              <a:t>;</a:t>
            </a:r>
            <a:br>
              <a:rPr lang="en-US" dirty="0">
                <a:solidFill>
                  <a:srgbClr val="CC7832"/>
                </a:solidFill>
              </a:rPr>
            </a:br>
            <a:r>
              <a:rPr lang="en-US" dirty="0" err="1">
                <a:solidFill>
                  <a:srgbClr val="9876AA"/>
                </a:solidFill>
              </a:rPr>
              <a:t>driver</a:t>
            </a:r>
            <a:r>
              <a:rPr lang="en-US" dirty="0" err="1"/>
              <a:t>.executeScript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</a:rPr>
              <a:t>"</a:t>
            </a:r>
            <a:r>
              <a:rPr lang="en-US" dirty="0" err="1">
                <a:solidFill>
                  <a:srgbClr val="6A8759"/>
                </a:solidFill>
              </a:rPr>
              <a:t>mobile:text:find</a:t>
            </a:r>
            <a:r>
              <a:rPr lang="en-US" dirty="0">
                <a:solidFill>
                  <a:srgbClr val="6A8759"/>
                </a:solidFill>
              </a:rPr>
              <a:t>"</a:t>
            </a:r>
            <a:r>
              <a:rPr lang="en-US" dirty="0">
                <a:solidFill>
                  <a:srgbClr val="CC7832"/>
                </a:solidFill>
              </a:rPr>
              <a:t>, </a:t>
            </a:r>
            <a:r>
              <a:rPr lang="en-US" dirty="0"/>
              <a:t>params)</a:t>
            </a:r>
            <a:r>
              <a:rPr lang="en-US" dirty="0">
                <a:solidFill>
                  <a:srgbClr val="CC7832"/>
                </a:solidFill>
              </a:rPr>
              <a:t>;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4718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296</Words>
  <Application>Microsoft Macintosh PowerPoint</Application>
  <PresentationFormat>Widescreen</PresentationFormat>
  <Paragraphs>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Perfecto Extensions to Appium &amp; Selenium</vt:lpstr>
      <vt:lpstr>Perfecto Extensions to Appium</vt:lpstr>
      <vt:lpstr>Perfecto Extensions</vt:lpstr>
      <vt:lpstr>Perfecto Extensions</vt:lpstr>
      <vt:lpstr>Inserting Perfecto commands into tests</vt:lpstr>
      <vt:lpstr>Proprietary Commands</vt:lpstr>
      <vt:lpstr>Using Perfecto commands in our tests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45</cp:revision>
  <dcterms:created xsi:type="dcterms:W3CDTF">2019-03-01T15:15:54Z</dcterms:created>
  <dcterms:modified xsi:type="dcterms:W3CDTF">2023-04-13T11:23:10Z</dcterms:modified>
</cp:coreProperties>
</file>